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  <p:sldMasterId id="2147483673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0080625" cy="7559675"/>
  <p:notesSz cx="7559675" cy="10691813"/>
  <p:embeddedFontLst>
    <p:embeddedFont>
      <p:font typeface="Playfair Display" panose="020B0604020202020204" charset="0"/>
      <p:regular r:id="rId22"/>
      <p:bold r:id="rId23"/>
      <p:italic r:id="rId24"/>
      <p:boldItalic r:id="rId25"/>
    </p:embeddedFont>
    <p:embeddedFont>
      <p:font typeface="Roboto" panose="020B060402020202020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29221DC-28BA-4DF8-97BD-07E52DF12733}">
  <a:tblStyle styleId="{029221DC-28BA-4DF8-97BD-07E52DF1273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6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drive/u/0/folders/1sEeFFBFIk4j_QCaffj-DtK6_al6CPWnx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Dobbiamo aggiungere qualche logo non nostrio? </a:t>
            </a:r>
            <a:endParaRPr/>
          </a:p>
        </p:txBody>
      </p:sp>
      <p:sp>
        <p:nvSpPr>
          <p:cNvPr id="109" name="Google Shape;10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c4b47fd59b_1_3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g2c4b47fd59b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c4d613d70a_1_5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g2c4d613d70a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c4d613d70a_1_1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g2c4d613d70a_1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c4b47fd59b_1_4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g2c4b47fd59b_1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2c4b47fd59b_1_59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g2c4b47fd59b_1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c4b47fd59b_1_77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g2c4b47fd59b_1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c4b47fd59b_1_9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https://drive.google.com/drive/u/0/folders/1Z0LP4_py971uiHPma4w8Y5bB1xvGt7MI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g2c4b47fd59b_1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c4b47fd59b_1_109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g2c4b47fd59b_1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114688f0d22_2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012" y="801885"/>
            <a:ext cx="50403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114688f0d22_2_14:notes"/>
          <p:cNvSpPr txBox="1">
            <a:spLocks noGrp="1"/>
          </p:cNvSpPr>
          <p:nvPr>
            <p:ph type="body" idx="1"/>
          </p:nvPr>
        </p:nvSpPr>
        <p:spPr>
          <a:xfrm>
            <a:off x="755968" y="5078605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c4b47fd59b_1_2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Qui si vede un po’ il viso della Sofi sulle tue gambe, altrimenti mi piaceva anche l’ultima di questa cartella: </a:t>
            </a:r>
            <a:r>
              <a:rPr lang="de-DE" u="sng">
                <a:solidFill>
                  <a:schemeClr val="hlink"/>
                </a:solidFill>
                <a:hlinkClick r:id="rId3"/>
              </a:rPr>
              <a:t>https://drive.google.com/drive/u/0/folders/1sEeFFBFIk4j_QCaffj-DtK6_al6CPWnx</a:t>
            </a:r>
            <a:r>
              <a:rPr lang="de-DE"/>
              <a:t> dove ci siete solo tu e lui, dimmi tu cosa preferisci </a:t>
            </a:r>
            <a:endParaRPr/>
          </a:p>
        </p:txBody>
      </p:sp>
      <p:sp>
        <p:nvSpPr>
          <p:cNvPr id="129" name="Google Shape;129;g2c4b47fd59b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c448197163_0_19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2c448197163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c448197163_0_28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g2c44819716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c459cf709e_0_9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g2c459cf709e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c448197163_0_12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Tutte le classi hanno svolto l’incontro in auditorium con le opere del castello (8 labo), tutte le classi hanno fatto il labo argilla (8 labo) e 4 classi hanno fatto la cottura (4 labo al Villaggio Barona). Mancano 4 classi per cottura (17 aprile Fornace Curti), 8 labo visita al museo delle arti decorative (7, 9, 14 e 16 maggio) + inaugurazione installazione (25 maggio) 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g2c448197163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1"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2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1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body" idx="2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3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body" idx="4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1"/>
          </p:nvPr>
        </p:nvSpPr>
        <p:spPr>
          <a:xfrm>
            <a:off x="504000" y="1769040"/>
            <a:ext cx="292068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2"/>
          </p:nvPr>
        </p:nvSpPr>
        <p:spPr>
          <a:xfrm>
            <a:off x="3571200" y="1769040"/>
            <a:ext cx="292068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3"/>
          </p:nvPr>
        </p:nvSpPr>
        <p:spPr>
          <a:xfrm>
            <a:off x="6638040" y="1769040"/>
            <a:ext cx="292068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4"/>
          </p:nvPr>
        </p:nvSpPr>
        <p:spPr>
          <a:xfrm>
            <a:off x="504000" y="4059360"/>
            <a:ext cx="292068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5"/>
          </p:nvPr>
        </p:nvSpPr>
        <p:spPr>
          <a:xfrm>
            <a:off x="3571200" y="4059360"/>
            <a:ext cx="292068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body" idx="6"/>
          </p:nvPr>
        </p:nvSpPr>
        <p:spPr>
          <a:xfrm>
            <a:off x="6638040" y="4059360"/>
            <a:ext cx="292068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>
            <a:spLocks noGrp="1"/>
          </p:cNvSpPr>
          <p:nvPr>
            <p:ph type="ctrTitle"/>
          </p:nvPr>
        </p:nvSpPr>
        <p:spPr>
          <a:xfrm>
            <a:off x="343637" y="1094341"/>
            <a:ext cx="9393300" cy="3016800"/>
          </a:xfrm>
          <a:prstGeom prst="rect">
            <a:avLst/>
          </a:prstGeom>
        </p:spPr>
        <p:txBody>
          <a:bodyPr spcFirstLastPara="1" wrap="square" lIns="111975" tIns="111975" rIns="111975" bIns="11197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ubTitle" idx="1"/>
          </p:nvPr>
        </p:nvSpPr>
        <p:spPr>
          <a:xfrm>
            <a:off x="343628" y="4165464"/>
            <a:ext cx="9393300" cy="1164900"/>
          </a:xfrm>
          <a:prstGeom prst="rect">
            <a:avLst/>
          </a:prstGeom>
        </p:spPr>
        <p:txBody>
          <a:bodyPr spcFirstLastPara="1" wrap="square" lIns="111975" tIns="111975" rIns="111975" bIns="11197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>
            <a:spLocks noGrp="1"/>
          </p:cNvSpPr>
          <p:nvPr>
            <p:ph type="title"/>
          </p:nvPr>
        </p:nvSpPr>
        <p:spPr>
          <a:xfrm>
            <a:off x="343628" y="3161218"/>
            <a:ext cx="9393300" cy="12372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7"/>
          <p:cNvSpPr txBox="1">
            <a:spLocks noGrp="1"/>
          </p:cNvSpPr>
          <p:nvPr>
            <p:ph type="title"/>
          </p:nvPr>
        </p:nvSpPr>
        <p:spPr>
          <a:xfrm>
            <a:off x="343628" y="654077"/>
            <a:ext cx="9393300" cy="841800"/>
          </a:xfrm>
          <a:prstGeom prst="rect">
            <a:avLst/>
          </a:prstGeom>
        </p:spPr>
        <p:txBody>
          <a:bodyPr spcFirstLastPara="1" wrap="square" lIns="111975" tIns="111975" rIns="111975" bIns="1119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1"/>
          </p:nvPr>
        </p:nvSpPr>
        <p:spPr>
          <a:xfrm>
            <a:off x="343628" y="1693854"/>
            <a:ext cx="9393300" cy="5021400"/>
          </a:xfrm>
          <a:prstGeom prst="rect">
            <a:avLst/>
          </a:prstGeom>
        </p:spPr>
        <p:txBody>
          <a:bodyPr spcFirstLastPara="1" wrap="square" lIns="111975" tIns="111975" rIns="111975" bIns="111975" anchor="t" anchorCtr="0">
            <a:noAutofit/>
          </a:bodyPr>
          <a:lstStyle>
            <a:lvl1pPr marL="457200" lvl="0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marL="914400" lvl="1" indent="-336550" rtl="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marL="1371600" lvl="2" indent="-336550" rtl="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marL="1828800" lvl="3" indent="-336550" rtl="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marL="2286000" lvl="4" indent="-336550" rtl="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marL="2743200" lvl="5" indent="-336550" rtl="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marL="3200400" lvl="6" indent="-336550" rtl="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marL="3657600" lvl="7" indent="-336550" rtl="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marL="4114800" lvl="8" indent="-336550" rtl="0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>
            <a:off x="343628" y="654077"/>
            <a:ext cx="9393300" cy="841800"/>
          </a:xfrm>
          <a:prstGeom prst="rect">
            <a:avLst/>
          </a:prstGeom>
        </p:spPr>
        <p:txBody>
          <a:bodyPr spcFirstLastPara="1" wrap="square" lIns="111975" tIns="111975" rIns="111975" bIns="1119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>
            <a:off x="343628" y="1693854"/>
            <a:ext cx="4409700" cy="5021400"/>
          </a:xfrm>
          <a:prstGeom prst="rect">
            <a:avLst/>
          </a:prstGeom>
        </p:spPr>
        <p:txBody>
          <a:bodyPr spcFirstLastPara="1" wrap="square" lIns="111975" tIns="111975" rIns="111975" bIns="111975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23850" rtl="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 rtl="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 rtl="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rtl="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 rtl="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 rtl="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rtl="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 rtl="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body" idx="2"/>
          </p:nvPr>
        </p:nvSpPr>
        <p:spPr>
          <a:xfrm>
            <a:off x="5327385" y="1693854"/>
            <a:ext cx="4409700" cy="5021400"/>
          </a:xfrm>
          <a:prstGeom prst="rect">
            <a:avLst/>
          </a:prstGeom>
        </p:spPr>
        <p:txBody>
          <a:bodyPr spcFirstLastPara="1" wrap="square" lIns="111975" tIns="111975" rIns="111975" bIns="111975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23850" rtl="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 rtl="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 rtl="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rtl="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 rtl="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 rtl="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rtl="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 rtl="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 txBox="1">
            <a:spLocks noGrp="1"/>
          </p:cNvSpPr>
          <p:nvPr>
            <p:ph type="title"/>
          </p:nvPr>
        </p:nvSpPr>
        <p:spPr>
          <a:xfrm>
            <a:off x="343628" y="654077"/>
            <a:ext cx="9393300" cy="841800"/>
          </a:xfrm>
          <a:prstGeom prst="rect">
            <a:avLst/>
          </a:prstGeom>
        </p:spPr>
        <p:txBody>
          <a:bodyPr spcFirstLastPara="1" wrap="square" lIns="111975" tIns="111975" rIns="111975" bIns="1119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0"/>
          <p:cNvSpPr txBox="1">
            <a:spLocks noGrp="1"/>
          </p:cNvSpPr>
          <p:nvPr>
            <p:ph type="title"/>
          </p:nvPr>
        </p:nvSpPr>
        <p:spPr>
          <a:xfrm>
            <a:off x="343628" y="816595"/>
            <a:ext cx="3095700" cy="1110600"/>
          </a:xfrm>
          <a:prstGeom prst="rect">
            <a:avLst/>
          </a:prstGeom>
        </p:spPr>
        <p:txBody>
          <a:bodyPr spcFirstLastPara="1" wrap="square" lIns="111975" tIns="111975" rIns="111975" bIns="11197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1pPr>
            <a:lvl2pPr lvl="1" rtl="0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2pPr>
            <a:lvl3pPr lvl="2" rtl="0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3pPr>
            <a:lvl4pPr lvl="3" rtl="0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4pPr>
            <a:lvl5pPr lvl="4" rtl="0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5pPr>
            <a:lvl6pPr lvl="5" rtl="0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6pPr>
            <a:lvl7pPr lvl="6" rtl="0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7pPr>
            <a:lvl8pPr lvl="7" rtl="0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8pPr>
            <a:lvl9pPr lvl="8" rtl="0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9pPr>
          </a:lstStyle>
          <a:p>
            <a:endParaRPr/>
          </a:p>
        </p:txBody>
      </p:sp>
      <p:sp>
        <p:nvSpPr>
          <p:cNvPr id="84" name="Google Shape;84;p20"/>
          <p:cNvSpPr txBox="1">
            <a:spLocks noGrp="1"/>
          </p:cNvSpPr>
          <p:nvPr>
            <p:ph type="body" idx="1"/>
          </p:nvPr>
        </p:nvSpPr>
        <p:spPr>
          <a:xfrm>
            <a:off x="343628" y="2042369"/>
            <a:ext cx="3095700" cy="4672800"/>
          </a:xfrm>
          <a:prstGeom prst="rect">
            <a:avLst/>
          </a:prstGeom>
        </p:spPr>
        <p:txBody>
          <a:bodyPr spcFirstLastPara="1" wrap="square" lIns="111975" tIns="111975" rIns="111975" bIns="111975" anchor="t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marL="914400" lvl="1" indent="-323850" rtl="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 rtl="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 rtl="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rtl="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 rtl="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 rtl="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rtl="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 rtl="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sp>
        <p:nvSpPr>
          <p:cNvPr id="85" name="Google Shape;85;p20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1"/>
          <p:cNvSpPr txBox="1">
            <a:spLocks noGrp="1"/>
          </p:cNvSpPr>
          <p:nvPr>
            <p:ph type="title"/>
          </p:nvPr>
        </p:nvSpPr>
        <p:spPr>
          <a:xfrm>
            <a:off x="540467" y="661609"/>
            <a:ext cx="7020000" cy="60126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rt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rt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rt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rt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rt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rt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rt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rt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/>
          <p:nvPr/>
        </p:nvSpPr>
        <p:spPr>
          <a:xfrm>
            <a:off x="5040313" y="-184"/>
            <a:ext cx="5040300" cy="7559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11975" tIns="111975" rIns="111975" bIns="1119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2"/>
          <p:cNvSpPr txBox="1">
            <a:spLocks noGrp="1"/>
          </p:cNvSpPr>
          <p:nvPr>
            <p:ph type="title"/>
          </p:nvPr>
        </p:nvSpPr>
        <p:spPr>
          <a:xfrm>
            <a:off x="292695" y="1812463"/>
            <a:ext cx="4459500" cy="2178600"/>
          </a:xfrm>
          <a:prstGeom prst="rect">
            <a:avLst/>
          </a:prstGeom>
        </p:spPr>
        <p:txBody>
          <a:bodyPr spcFirstLastPara="1" wrap="square" lIns="111975" tIns="111975" rIns="111975" bIns="11197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92" name="Google Shape;92;p22"/>
          <p:cNvSpPr txBox="1">
            <a:spLocks noGrp="1"/>
          </p:cNvSpPr>
          <p:nvPr>
            <p:ph type="subTitle" idx="1"/>
          </p:nvPr>
        </p:nvSpPr>
        <p:spPr>
          <a:xfrm>
            <a:off x="292695" y="4119828"/>
            <a:ext cx="4459500" cy="1815300"/>
          </a:xfrm>
          <a:prstGeom prst="rect">
            <a:avLst/>
          </a:prstGeom>
        </p:spPr>
        <p:txBody>
          <a:bodyPr spcFirstLastPara="1" wrap="square" lIns="111975" tIns="111975" rIns="111975" bIns="11197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93" name="Google Shape;93;p22"/>
          <p:cNvSpPr txBox="1">
            <a:spLocks noGrp="1"/>
          </p:cNvSpPr>
          <p:nvPr>
            <p:ph type="body" idx="2"/>
          </p:nvPr>
        </p:nvSpPr>
        <p:spPr>
          <a:xfrm>
            <a:off x="5445456" y="1064211"/>
            <a:ext cx="4230000" cy="54309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marL="457200" lvl="0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marL="914400" lvl="1" indent="-336550" rtl="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marL="1371600" lvl="2" indent="-336550" rtl="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marL="1828800" lvl="3" indent="-336550" rtl="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marL="2286000" lvl="4" indent="-336550" rtl="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marL="2743200" lvl="5" indent="-336550" rtl="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marL="3200400" lvl="6" indent="-336550" rtl="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marL="3657600" lvl="7" indent="-336550" rtl="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marL="4114800" lvl="8" indent="-336550" rtl="0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>
            <a:endParaRPr/>
          </a:p>
        </p:txBody>
      </p:sp>
      <p:sp>
        <p:nvSpPr>
          <p:cNvPr id="94" name="Google Shape;94;p22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3"/>
          <p:cNvSpPr txBox="1">
            <a:spLocks noGrp="1"/>
          </p:cNvSpPr>
          <p:nvPr>
            <p:ph type="body" idx="1"/>
          </p:nvPr>
        </p:nvSpPr>
        <p:spPr>
          <a:xfrm>
            <a:off x="343628" y="6217901"/>
            <a:ext cx="6613200" cy="8892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>
            <a:spLocks noGrp="1"/>
          </p:cNvSpPr>
          <p:nvPr>
            <p:ph type="title" hasCustomPrompt="1"/>
          </p:nvPr>
        </p:nvSpPr>
        <p:spPr>
          <a:xfrm>
            <a:off x="343628" y="1625731"/>
            <a:ext cx="9393300" cy="2886000"/>
          </a:xfrm>
          <a:prstGeom prst="rect">
            <a:avLst/>
          </a:prstGeom>
        </p:spPr>
        <p:txBody>
          <a:bodyPr spcFirstLastPara="1" wrap="square" lIns="111975" tIns="111975" rIns="111975" bIns="11197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9pPr>
          </a:lstStyle>
          <a:p>
            <a:r>
              <a:t>xx%</a:t>
            </a:r>
          </a:p>
        </p:txBody>
      </p:sp>
      <p:sp>
        <p:nvSpPr>
          <p:cNvPr id="100" name="Google Shape;100;p24"/>
          <p:cNvSpPr txBox="1">
            <a:spLocks noGrp="1"/>
          </p:cNvSpPr>
          <p:nvPr>
            <p:ph type="body" idx="1"/>
          </p:nvPr>
        </p:nvSpPr>
        <p:spPr>
          <a:xfrm>
            <a:off x="343628" y="4632992"/>
            <a:ext cx="9393300" cy="1911900"/>
          </a:xfrm>
          <a:prstGeom prst="rect">
            <a:avLst/>
          </a:prstGeom>
        </p:spPr>
        <p:txBody>
          <a:bodyPr spcFirstLastPara="1" wrap="square" lIns="111975" tIns="111975" rIns="111975" bIns="111975" anchor="t" anchorCtr="0">
            <a:noAutofit/>
          </a:bodyPr>
          <a:lstStyle>
            <a:lvl1pPr marL="457200" lvl="0" indent="-368300" algn="ctr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marL="914400" lvl="1" indent="-336550" algn="ctr" rtl="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marL="1371600" lvl="2" indent="-336550" algn="ctr" rtl="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marL="1828800" lvl="3" indent="-336550" algn="ctr" rtl="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marL="2286000" lvl="4" indent="-336550" algn="ctr" rtl="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marL="2743200" lvl="5" indent="-336550" algn="ctr" rtl="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marL="3200400" lvl="6" indent="-336550" algn="ctr" rtl="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marL="3657600" lvl="7" indent="-336550" algn="ctr" rtl="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marL="4114800" lvl="8" indent="-336550" algn="ctr" rtl="0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>
            <a:endParaRPr/>
          </a:p>
        </p:txBody>
      </p:sp>
      <p:sp>
        <p:nvSpPr>
          <p:cNvPr id="101" name="Google Shape;101;p24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5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AND_BODY_1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6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700" cy="12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subTitle" idx="1"/>
          </p:nvPr>
        </p:nvSpPr>
        <p:spPr>
          <a:xfrm>
            <a:off x="504000" y="1769040"/>
            <a:ext cx="9071700" cy="4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algn="l" rtl="0">
              <a:spcBef>
                <a:spcPts val="2000"/>
              </a:spcBef>
              <a:spcAft>
                <a:spcPts val="0"/>
              </a:spcAft>
              <a:buSzPts val="1700"/>
              <a:buNone/>
              <a:defRPr/>
            </a:lvl2pPr>
            <a:lvl3pPr lvl="2" algn="l" rtl="0">
              <a:spcBef>
                <a:spcPts val="2000"/>
              </a:spcBef>
              <a:spcAft>
                <a:spcPts val="0"/>
              </a:spcAft>
              <a:buSzPts val="1700"/>
              <a:buNone/>
              <a:defRPr/>
            </a:lvl3pPr>
            <a:lvl4pPr lvl="3" algn="l" rtl="0">
              <a:spcBef>
                <a:spcPts val="2000"/>
              </a:spcBef>
              <a:spcAft>
                <a:spcPts val="0"/>
              </a:spcAft>
              <a:buSzPts val="1700"/>
              <a:buNone/>
              <a:defRPr/>
            </a:lvl4pPr>
            <a:lvl5pPr lvl="4" algn="l" rtl="0">
              <a:spcBef>
                <a:spcPts val="2000"/>
              </a:spcBef>
              <a:spcAft>
                <a:spcPts val="0"/>
              </a:spcAft>
              <a:buSzPts val="1700"/>
              <a:buNone/>
              <a:defRPr/>
            </a:lvl5pPr>
            <a:lvl6pPr lvl="5" algn="l" rtl="0">
              <a:spcBef>
                <a:spcPts val="2000"/>
              </a:spcBef>
              <a:spcAft>
                <a:spcPts val="0"/>
              </a:spcAft>
              <a:buSzPts val="1700"/>
              <a:buNone/>
              <a:defRPr/>
            </a:lvl6pPr>
            <a:lvl7pPr lvl="6" algn="l" rtl="0">
              <a:spcBef>
                <a:spcPts val="2000"/>
              </a:spcBef>
              <a:spcAft>
                <a:spcPts val="0"/>
              </a:spcAft>
              <a:buSzPts val="1700"/>
              <a:buNone/>
              <a:defRPr/>
            </a:lvl7pPr>
            <a:lvl8pPr lvl="7" algn="l" rtl="0">
              <a:spcBef>
                <a:spcPts val="2000"/>
              </a:spcBef>
              <a:spcAft>
                <a:spcPts val="0"/>
              </a:spcAft>
              <a:buSzPts val="1700"/>
              <a:buNone/>
              <a:defRPr/>
            </a:lvl8pPr>
            <a:lvl9pPr lvl="8" algn="l" rtl="0">
              <a:spcBef>
                <a:spcPts val="2000"/>
              </a:spcBef>
              <a:spcAft>
                <a:spcPts val="2000"/>
              </a:spcAft>
              <a:buSzPts val="17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504000" y="1769040"/>
            <a:ext cx="4426920" cy="43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152680" y="1769040"/>
            <a:ext cx="4426920" cy="43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subTitle" idx="1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8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8"/>
          <p:cNvSpPr txBox="1">
            <a:spLocks noGrp="1"/>
          </p:cNvSpPr>
          <p:nvPr>
            <p:ph type="body" idx="1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 txBox="1">
            <a:spLocks noGrp="1"/>
          </p:cNvSpPr>
          <p:nvPr>
            <p:ph type="body" idx="2"/>
          </p:nvPr>
        </p:nvSpPr>
        <p:spPr>
          <a:xfrm>
            <a:off x="5152680" y="1769040"/>
            <a:ext cx="4426920" cy="43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body" idx="3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1"/>
          </p:nvPr>
        </p:nvSpPr>
        <p:spPr>
          <a:xfrm>
            <a:off x="504000" y="1769040"/>
            <a:ext cx="4426920" cy="43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body" idx="2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body" idx="3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body" idx="1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body" idx="2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body" idx="3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 i="0" u="none" strike="noStrike" cap="none"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 i="0" u="none" strike="noStrike" cap="none"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 i="0" u="none" strike="noStrike" cap="none"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 i="0" u="none" strike="noStrike" cap="none"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 i="0" u="none" strike="noStrike" cap="none"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 i="0" u="none" strike="noStrike" cap="none"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 i="0" u="none" strike="noStrike" cap="none"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 i="0" u="none" strike="noStrike" cap="none"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343628" y="654077"/>
            <a:ext cx="93933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1975" tIns="111975" rIns="111975" bIns="1119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43628" y="1693854"/>
            <a:ext cx="9393300" cy="502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1975" tIns="111975" rIns="111975" bIns="111975" anchor="t" anchorCtr="0">
            <a:noAutofit/>
          </a:bodyPr>
          <a:lstStyle>
            <a:lvl1pPr marL="457200" lvl="0" indent="-3683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marL="914400" lvl="1" indent="-336550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2pPr>
            <a:lvl3pPr marL="1371600" lvl="2" indent="-336550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3pPr>
            <a:lvl4pPr marL="1828800" lvl="3" indent="-336550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4pPr>
            <a:lvl5pPr marL="2286000" lvl="4" indent="-336550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5pPr>
            <a:lvl6pPr marL="2743200" lvl="5" indent="-336550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6pPr>
            <a:lvl7pPr marL="3200400" lvl="6" indent="-336550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7pPr>
            <a:lvl8pPr marL="3657600" lvl="7" indent="-336550" rtl="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8pPr>
            <a:lvl9pPr marL="4114800" lvl="8" indent="-336550" rtl="0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ldNum" idx="12"/>
          </p:nvPr>
        </p:nvSpPr>
        <p:spPr>
          <a:xfrm>
            <a:off x="9340296" y="6853777"/>
            <a:ext cx="604800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1975" tIns="111975" rIns="111975" bIns="111975" anchor="ctr" anchorCtr="0">
            <a:noAutofit/>
          </a:bodyPr>
          <a:lstStyle>
            <a:lvl1pPr lvl="0" algn="r" rtl="0">
              <a:buNone/>
              <a:defRPr sz="1200">
                <a:solidFill>
                  <a:schemeClr val="dk2"/>
                </a:solidFill>
              </a:defRPr>
            </a:lvl1pPr>
            <a:lvl2pPr lvl="1" algn="r" rtl="0">
              <a:buNone/>
              <a:defRPr sz="1200">
                <a:solidFill>
                  <a:schemeClr val="dk2"/>
                </a:solidFill>
              </a:defRPr>
            </a:lvl2pPr>
            <a:lvl3pPr lvl="2" algn="r" rtl="0">
              <a:buNone/>
              <a:defRPr sz="1200">
                <a:solidFill>
                  <a:schemeClr val="dk2"/>
                </a:solidFill>
              </a:defRPr>
            </a:lvl3pPr>
            <a:lvl4pPr lvl="3" algn="r" rtl="0">
              <a:buNone/>
              <a:defRPr sz="1200">
                <a:solidFill>
                  <a:schemeClr val="dk2"/>
                </a:solidFill>
              </a:defRPr>
            </a:lvl4pPr>
            <a:lvl5pPr lvl="4" algn="r" rtl="0">
              <a:buNone/>
              <a:defRPr sz="1200">
                <a:solidFill>
                  <a:schemeClr val="dk2"/>
                </a:solidFill>
              </a:defRPr>
            </a:lvl5pPr>
            <a:lvl6pPr lvl="5" algn="r" rtl="0">
              <a:buNone/>
              <a:defRPr sz="1200">
                <a:solidFill>
                  <a:schemeClr val="dk2"/>
                </a:solidFill>
              </a:defRPr>
            </a:lvl6pPr>
            <a:lvl7pPr lvl="6" algn="r" rtl="0">
              <a:buNone/>
              <a:defRPr sz="1200">
                <a:solidFill>
                  <a:schemeClr val="dk2"/>
                </a:solidFill>
              </a:defRPr>
            </a:lvl7pPr>
            <a:lvl8pPr lvl="7" algn="r" rtl="0">
              <a:buNone/>
              <a:defRPr sz="1200">
                <a:solidFill>
                  <a:schemeClr val="dk2"/>
                </a:solidFill>
              </a:defRPr>
            </a:lvl8pPr>
            <a:lvl9pPr lvl="8" algn="r" rtl="0">
              <a:buNone/>
              <a:defRPr sz="12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g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jpg"/><Relationship Id="rId5" Type="http://schemas.openxmlformats.org/officeDocument/2006/relationships/image" Target="../media/image36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hyperlink" Target="http://drive.google.com/file/d/1JTYuk2sVF6WTA1_S_UdwGzX_YBdPjcsp/view" TargetMode="External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.jp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7725" y="649700"/>
            <a:ext cx="2981350" cy="7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7"/>
          <p:cNvSpPr txBox="1"/>
          <p:nvPr/>
        </p:nvSpPr>
        <p:spPr>
          <a:xfrm>
            <a:off x="787675" y="5409125"/>
            <a:ext cx="8505000" cy="15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latin typeface="Playfair Display"/>
                <a:ea typeface="Playfair Display"/>
                <a:cs typeface="Playfair Display"/>
                <a:sym typeface="Playfair Display"/>
              </a:rPr>
              <a:t>Francesca Frediani</a:t>
            </a: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, </a:t>
            </a:r>
            <a:endParaRPr sz="18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Responsabile </a:t>
            </a:r>
            <a:r>
              <a:rPr lang="de-DE" sz="1800" i="1">
                <a:latin typeface="Playfair Display"/>
                <a:ea typeface="Playfair Display"/>
                <a:cs typeface="Playfair Display"/>
                <a:sym typeface="Playfair Display"/>
              </a:rPr>
              <a:t>La Grande Fabbrica delle Parole</a:t>
            </a:r>
            <a:endParaRPr sz="1800" i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15" name="Google Shape;115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00223" y="532937"/>
            <a:ext cx="1898080" cy="10119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7"/>
          <p:cNvSpPr txBox="1"/>
          <p:nvPr/>
        </p:nvSpPr>
        <p:spPr>
          <a:xfrm>
            <a:off x="781250" y="2984500"/>
            <a:ext cx="8505000" cy="144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Dal quartiere Barona al Castello: </a:t>
            </a:r>
            <a:endParaRPr sz="32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le bambine e i bambini fanno (s)cultura </a:t>
            </a:r>
            <a:endParaRPr sz="32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8918" y="649700"/>
            <a:ext cx="2733757" cy="778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6"/>
          <p:cNvSpPr txBox="1"/>
          <p:nvPr/>
        </p:nvSpPr>
        <p:spPr>
          <a:xfrm>
            <a:off x="325" y="1211094"/>
            <a:ext cx="10080000" cy="13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34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Dal Quartiere Barona al Castello:</a:t>
            </a:r>
            <a:endParaRPr sz="34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34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le bambine e i bambini fanno (s)cultura</a:t>
            </a:r>
            <a:endParaRPr sz="34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12" name="Google Shape;212;p36"/>
          <p:cNvSpPr txBox="1"/>
          <p:nvPr/>
        </p:nvSpPr>
        <p:spPr>
          <a:xfrm>
            <a:off x="565230" y="2359506"/>
            <a:ext cx="8949900" cy="18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Il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progetto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,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nato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dalla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collaborazione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tra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La Grande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Fabbrica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delle Parole e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il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Castello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Sforzesco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, è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stato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proposto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al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bando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“Alla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Scoperta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della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Cultura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-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Avvicinare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bambine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e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bambini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ai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luoghi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della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cultura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 e della </a:t>
            </a:r>
            <a:r>
              <a:rPr lang="de-DE" sz="1800" dirty="0" err="1">
                <a:latin typeface="Playfair Display"/>
                <a:ea typeface="Playfair Display"/>
                <a:cs typeface="Playfair Display"/>
                <a:sym typeface="Playfair Display"/>
              </a:rPr>
              <a:t>comunità</a:t>
            </a:r>
            <a:r>
              <a:rPr lang="de-DE" sz="1800" dirty="0">
                <a:latin typeface="Playfair Display"/>
                <a:ea typeface="Playfair Display"/>
                <a:cs typeface="Playfair Display"/>
                <a:sym typeface="Playfair Display"/>
              </a:rPr>
              <a:t>” di </a:t>
            </a:r>
            <a:r>
              <a:rPr lang="de-DE" sz="1800" b="1" dirty="0" err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Fondazione</a:t>
            </a:r>
            <a:r>
              <a:rPr lang="de-DE" sz="1800" b="1" dirty="0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b="1" dirty="0" err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Cariplo</a:t>
            </a:r>
            <a:r>
              <a:rPr lang="de-DE" sz="1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, in </a:t>
            </a:r>
            <a:r>
              <a:rPr lang="de-DE" sz="1800" dirty="0" err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partnership</a:t>
            </a:r>
            <a:r>
              <a:rPr lang="de-DE" sz="1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dirty="0" err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con</a:t>
            </a:r>
            <a:r>
              <a:rPr lang="de-DE" sz="1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dirty="0" err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il</a:t>
            </a:r>
            <a:r>
              <a:rPr lang="de-DE" sz="1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b="1" dirty="0" err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Comune</a:t>
            </a:r>
            <a:r>
              <a:rPr lang="de-DE" sz="1800" b="1" dirty="0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di Milano </a:t>
            </a:r>
            <a:r>
              <a:rPr lang="de-DE" sz="1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e </a:t>
            </a:r>
            <a:r>
              <a:rPr lang="de-DE" sz="1800" dirty="0" err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promosso</a:t>
            </a:r>
            <a:r>
              <a:rPr lang="de-DE" sz="1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da </a:t>
            </a:r>
            <a:r>
              <a:rPr lang="de-DE" sz="1800" b="1" dirty="0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Area </a:t>
            </a:r>
            <a:r>
              <a:rPr lang="de-DE" sz="1800" b="1" dirty="0" err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Valorizzazione</a:t>
            </a:r>
            <a:r>
              <a:rPr lang="de-DE" sz="1800" b="1" dirty="0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b="1" dirty="0" err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Patrimonio</a:t>
            </a:r>
            <a:r>
              <a:rPr lang="de-DE" sz="1800" b="1" dirty="0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b="1" dirty="0" err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Artistico</a:t>
            </a:r>
            <a:r>
              <a:rPr lang="de-DE" sz="1800" b="1" dirty="0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e </a:t>
            </a:r>
            <a:r>
              <a:rPr lang="de-DE" sz="1800" b="1" dirty="0" err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Sicurezza</a:t>
            </a:r>
            <a:r>
              <a:rPr lang="de-DE" sz="1800" b="1" dirty="0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. </a:t>
            </a:r>
            <a:endParaRPr sz="1800" b="1" dirty="0">
              <a:solidFill>
                <a:srgbClr val="C5000B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213" name="Google Shape;213;p36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14" name="Google Shape;214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36"/>
          <p:cNvPicPr preferRelativeResize="0"/>
          <p:nvPr/>
        </p:nvPicPr>
        <p:blipFill rotWithShape="1">
          <a:blip r:embed="rId5">
            <a:alphaModFix/>
          </a:blip>
          <a:srcRect t="38872" b="7450"/>
          <a:stretch/>
        </p:blipFill>
        <p:spPr>
          <a:xfrm>
            <a:off x="304726" y="3985175"/>
            <a:ext cx="9471173" cy="2859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7"/>
          <p:cNvSpPr txBox="1"/>
          <p:nvPr/>
        </p:nvSpPr>
        <p:spPr>
          <a:xfrm>
            <a:off x="325" y="1211094"/>
            <a:ext cx="10080000" cy="13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34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Contesto: quartiere Barona-Sant’Ambrogio</a:t>
            </a:r>
            <a:endParaRPr sz="34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22" name="Google Shape;222;p37"/>
          <p:cNvSpPr txBox="1"/>
          <p:nvPr/>
        </p:nvSpPr>
        <p:spPr>
          <a:xfrm>
            <a:off x="565375" y="1956875"/>
            <a:ext cx="5559000" cy="45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1270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Il progetto si realizza nel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quartiere Barona-Sant’Ambrogio</a:t>
            </a:r>
            <a:r>
              <a:rPr lang="de-DE" sz="1800">
                <a:solidFill>
                  <a:srgbClr val="222222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, in particolare nel bacino d'utenza dell' I.C. Sant'Ambrogio, con cui La Grande Fabbrica delle Parole lavora da più di 10 anni.</a:t>
            </a:r>
            <a:endParaRPr sz="1800">
              <a:solidFill>
                <a:srgbClr val="222222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1270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Secondo i dati fornitici dalla Dirigente dell’Istituto Comprensivo Sant’Ambrogio, la Scuola opera in</a:t>
            </a:r>
            <a:endParaRPr sz="1800">
              <a:solidFill>
                <a:srgbClr val="500050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1270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un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contesto socio-economico difficile, </a:t>
            </a:r>
            <a:r>
              <a:rPr lang="de-DE" sz="1800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come attestato dall’ Invalsi che rivela un indice ESCS</a:t>
            </a:r>
            <a:endParaRPr sz="1800">
              <a:solidFill>
                <a:srgbClr val="500050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1270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(percentuale degli alunni con status socio-economico delle famiglie</a:t>
            </a:r>
            <a:endParaRPr sz="1800">
              <a:solidFill>
                <a:srgbClr val="500050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1270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-DE" sz="1800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basso o medio-basso) del 100%. </a:t>
            </a:r>
            <a:endParaRPr sz="1800">
              <a:solidFill>
                <a:srgbClr val="500050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1270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800">
              <a:solidFill>
                <a:srgbClr val="500050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12700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-DE" sz="1800" i="1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Foto di Yoel Eyobi Isaak</a:t>
            </a:r>
            <a:endParaRPr sz="1800" i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223" name="Google Shape;223;p37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24" name="Google Shape;22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0575" y="1956875"/>
            <a:ext cx="3264411" cy="4352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8"/>
          <p:cNvSpPr txBox="1"/>
          <p:nvPr/>
        </p:nvSpPr>
        <p:spPr>
          <a:xfrm>
            <a:off x="325" y="1211094"/>
            <a:ext cx="10080000" cy="13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34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Contesto: quartiere Barona-Sant’Ambrogio</a:t>
            </a:r>
            <a:endParaRPr sz="34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32" name="Google Shape;232;p38"/>
          <p:cNvSpPr txBox="1"/>
          <p:nvPr/>
        </p:nvSpPr>
        <p:spPr>
          <a:xfrm>
            <a:off x="565375" y="1844550"/>
            <a:ext cx="8949900" cy="24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1270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-DE" sz="1800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Molti alunni vivono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situazioni di particolare disagio: </a:t>
            </a:r>
            <a:r>
              <a:rPr lang="de-DE" sz="1800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i motivi sono in parte di natura economica (famiglie monoreddito o con genitori saltuariamente occupati, famiglie numerose, famiglie con un solo genitore) ed in parte legati a condizioni di isolamento culturale.</a:t>
            </a:r>
            <a:endParaRPr sz="1800">
              <a:solidFill>
                <a:srgbClr val="500050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1270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-DE" sz="1800">
                <a:solidFill>
                  <a:srgbClr val="222222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Nell’Istituto si registra un’alta presenza di alunni che hanno l'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italiano come seconda lingua</a:t>
            </a:r>
            <a:r>
              <a:rPr lang="de-DE" sz="1800">
                <a:solidFill>
                  <a:srgbClr val="222222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sia a seguito di ricongiungimenti familiari, </a:t>
            </a:r>
            <a:r>
              <a:rPr lang="de-DE" sz="1800">
                <a:solidFill>
                  <a:srgbClr val="222222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sia per l’assegnazione a famiglie dei nuovi alloggi popolari, sorti nel quartiere, già ad </a:t>
            </a:r>
            <a:r>
              <a:rPr lang="de-DE" sz="1800">
                <a:solidFill>
                  <a:srgbClr val="500050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alta densità di alloggi popolari.</a:t>
            </a:r>
            <a:endParaRPr sz="1800">
              <a:solidFill>
                <a:srgbClr val="500050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1270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800">
              <a:solidFill>
                <a:srgbClr val="500050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233" name="Google Shape;233;p38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34" name="Google Shape;234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49288" y="4186488"/>
            <a:ext cx="3582049" cy="2686548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8"/>
          <p:cNvSpPr txBox="1"/>
          <p:nvPr/>
        </p:nvSpPr>
        <p:spPr>
          <a:xfrm>
            <a:off x="6947275" y="6417925"/>
            <a:ext cx="25680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i="1"/>
              <a:t>Foto Yassim Hamy</a:t>
            </a:r>
            <a:endParaRPr sz="1800" i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9"/>
          <p:cNvSpPr txBox="1"/>
          <p:nvPr/>
        </p:nvSpPr>
        <p:spPr>
          <a:xfrm>
            <a:off x="565363" y="1884725"/>
            <a:ext cx="89499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strike="noStrik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3" name="Google Shape;243;p39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44" name="Google Shape;244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9"/>
          <p:cNvSpPr txBox="1"/>
          <p:nvPr/>
        </p:nvSpPr>
        <p:spPr>
          <a:xfrm>
            <a:off x="325" y="1211093"/>
            <a:ext cx="100800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Fase 1: Dai Musei del Castello </a:t>
            </a: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al quartiere Barona</a:t>
            </a: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47" name="Google Shape;247;p39"/>
          <p:cNvPicPr preferRelativeResize="0"/>
          <p:nvPr/>
        </p:nvPicPr>
        <p:blipFill rotWithShape="1">
          <a:blip r:embed="rId5">
            <a:alphaModFix/>
          </a:blip>
          <a:srcRect l="19515" r="9075"/>
          <a:stretch/>
        </p:blipFill>
        <p:spPr>
          <a:xfrm>
            <a:off x="4685400" y="3718425"/>
            <a:ext cx="1985926" cy="2778576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9"/>
          <p:cNvSpPr txBox="1"/>
          <p:nvPr/>
        </p:nvSpPr>
        <p:spPr>
          <a:xfrm>
            <a:off x="565375" y="2314543"/>
            <a:ext cx="8949900" cy="6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Le opere in argilla del Castello Sforzesco viaggiano verso il quartiere Barona</a:t>
            </a:r>
            <a:r>
              <a:rPr lang="de-DE" sz="18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e</a:t>
            </a:r>
            <a:r>
              <a:rPr lang="de-DE" sz="18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vengono presentate nelle scuole grazie alla mediazione dei suoi Conservatori e con la collaborazione dei suoi Custodi. </a:t>
            </a: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Le bambine i bambini conoscono la storia del loro quartiere attraverso la mappa de La Civica Raccolta delle Stampe A. Bertarelli  </a:t>
            </a:r>
            <a:endParaRPr sz="1800">
              <a:solidFill>
                <a:srgbClr val="C5000B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49" name="Google Shape;249;p39"/>
          <p:cNvPicPr preferRelativeResize="0"/>
          <p:nvPr/>
        </p:nvPicPr>
        <p:blipFill rotWithShape="1">
          <a:blip r:embed="rId6">
            <a:alphaModFix/>
          </a:blip>
          <a:srcRect l="8298"/>
          <a:stretch/>
        </p:blipFill>
        <p:spPr>
          <a:xfrm>
            <a:off x="565225" y="3718425"/>
            <a:ext cx="3831455" cy="277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9"/>
          <p:cNvPicPr preferRelativeResize="0"/>
          <p:nvPr/>
        </p:nvPicPr>
        <p:blipFill rotWithShape="1">
          <a:blip r:embed="rId7">
            <a:alphaModFix/>
          </a:blip>
          <a:srcRect l="17133" r="21301"/>
          <a:stretch/>
        </p:blipFill>
        <p:spPr>
          <a:xfrm>
            <a:off x="6991292" y="3718425"/>
            <a:ext cx="2523833" cy="277857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9"/>
          <p:cNvSpPr txBox="1"/>
          <p:nvPr/>
        </p:nvSpPr>
        <p:spPr>
          <a:xfrm>
            <a:off x="565375" y="6496993"/>
            <a:ext cx="8949900" cy="6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7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Auditorium Scuola Primaria De Nicola, 40 (ex San Paolino)  - 12 aprile e 19 maggio 2023</a:t>
            </a:r>
            <a:endParaRPr sz="17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0"/>
          <p:cNvSpPr txBox="1"/>
          <p:nvPr/>
        </p:nvSpPr>
        <p:spPr>
          <a:xfrm>
            <a:off x="565363" y="1884725"/>
            <a:ext cx="89499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strike="noStrik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7" name="Google Shape;257;p40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58" name="Google Shape;258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40"/>
          <p:cNvSpPr txBox="1"/>
          <p:nvPr/>
        </p:nvSpPr>
        <p:spPr>
          <a:xfrm>
            <a:off x="325" y="1211093"/>
            <a:ext cx="100800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Fase 2: Le bambine e i bambini</a:t>
            </a: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diventano protagonisti</a:t>
            </a: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61" name="Google Shape;261;p40"/>
          <p:cNvSpPr txBox="1"/>
          <p:nvPr/>
        </p:nvSpPr>
        <p:spPr>
          <a:xfrm>
            <a:off x="565375" y="2402049"/>
            <a:ext cx="8949900" cy="16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Presso la sede de La Grande Fabbrica della Parole, al primo piano dell'Ex-Fornace, guidati dalla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scultrice Teresa Ricco e </a:t>
            </a:r>
            <a:r>
              <a:rPr lang="de-DE" sz="1800">
                <a:solidFill>
                  <a:schemeClr val="dk1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da La Grande Fabbrica delle Parole,</a:t>
            </a: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 in collaborazione con il corso di Arteterapia dell’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Accademia di Belle Arti di Brera</a:t>
            </a: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, le bambine e i bambini creano la propria formella d'argilla. Ogni formella racconta un frammento del quartiere Barona - Sant’Ambrogio</a:t>
            </a:r>
            <a:r>
              <a:rPr lang="de-DE" sz="1200">
                <a:solidFill>
                  <a:srgbClr val="202124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1800">
              <a:solidFill>
                <a:srgbClr val="C5000B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62" name="Google Shape;262;p40"/>
          <p:cNvPicPr preferRelativeResize="0"/>
          <p:nvPr/>
        </p:nvPicPr>
        <p:blipFill rotWithShape="1">
          <a:blip r:embed="rId5">
            <a:alphaModFix/>
          </a:blip>
          <a:srcRect l="3147" t="2099" r="54828" b="10792"/>
          <a:stretch/>
        </p:blipFill>
        <p:spPr>
          <a:xfrm>
            <a:off x="6224349" y="4104500"/>
            <a:ext cx="2310323" cy="2684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98550" y="4104511"/>
            <a:ext cx="2013251" cy="26843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772749" y="4104500"/>
            <a:ext cx="2013251" cy="2684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1"/>
          <p:cNvSpPr txBox="1"/>
          <p:nvPr/>
        </p:nvSpPr>
        <p:spPr>
          <a:xfrm>
            <a:off x="565363" y="1884725"/>
            <a:ext cx="89499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strike="noStrik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0" name="Google Shape;270;p41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71" name="Google Shape;271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41"/>
          <p:cNvSpPr txBox="1"/>
          <p:nvPr/>
        </p:nvSpPr>
        <p:spPr>
          <a:xfrm>
            <a:off x="325" y="1211093"/>
            <a:ext cx="100800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Fase 3: L’apertura al quartiere</a:t>
            </a: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74" name="Google Shape;274;p41"/>
          <p:cNvSpPr txBox="1"/>
          <p:nvPr/>
        </p:nvSpPr>
        <p:spPr>
          <a:xfrm>
            <a:off x="641425" y="1846483"/>
            <a:ext cx="8949900" cy="14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La cottura delle formelle diventa un'occasione per scoprire luoghi significativi del quartiere quali la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Fornace Curti </a:t>
            </a: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e il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Villaggio Barona.</a:t>
            </a:r>
            <a:endParaRPr sz="1800" b="1">
              <a:solidFill>
                <a:srgbClr val="C5000B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02124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75" name="Google Shape;275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26450" y="2650425"/>
            <a:ext cx="2848835" cy="4046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1425" y="2650439"/>
            <a:ext cx="2848827" cy="4046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41"/>
          <p:cNvPicPr preferRelativeResize="0"/>
          <p:nvPr/>
        </p:nvPicPr>
        <p:blipFill rotWithShape="1">
          <a:blip r:embed="rId7">
            <a:alphaModFix/>
          </a:blip>
          <a:srcRect l="8091" t="5707" r="11477" b="6488"/>
          <a:stretch/>
        </p:blipFill>
        <p:spPr>
          <a:xfrm>
            <a:off x="6735425" y="2653200"/>
            <a:ext cx="2779849" cy="4046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2"/>
          <p:cNvSpPr txBox="1"/>
          <p:nvPr/>
        </p:nvSpPr>
        <p:spPr>
          <a:xfrm>
            <a:off x="565363" y="1884725"/>
            <a:ext cx="89499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strike="noStrik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3" name="Google Shape;283;p42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84" name="Google Shape;284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42"/>
          <p:cNvSpPr txBox="1"/>
          <p:nvPr/>
        </p:nvSpPr>
        <p:spPr>
          <a:xfrm>
            <a:off x="325" y="1211093"/>
            <a:ext cx="100800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Fase 4: Le bambine e i bambini visitano il Museo delle Arti Decorative </a:t>
            </a: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87" name="Google Shape;287;p42"/>
          <p:cNvSpPr txBox="1"/>
          <p:nvPr/>
        </p:nvSpPr>
        <p:spPr>
          <a:xfrm>
            <a:off x="656625" y="2500808"/>
            <a:ext cx="8949900" cy="14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Le bambine e i bambini visitano il Castello Sforzesco e il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Museo delle Arti Decorative</a:t>
            </a: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 del Castello. </a:t>
            </a:r>
            <a:endParaRPr sz="2400">
              <a:solidFill>
                <a:srgbClr val="C5000B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02124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88" name="Google Shape;288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4025" y="3412648"/>
            <a:ext cx="4539494" cy="3396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94506" y="3412648"/>
            <a:ext cx="3404621" cy="3396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3"/>
          <p:cNvSpPr txBox="1"/>
          <p:nvPr/>
        </p:nvSpPr>
        <p:spPr>
          <a:xfrm>
            <a:off x="565363" y="1884725"/>
            <a:ext cx="89499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strike="noStrik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5" name="Google Shape;295;p43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96" name="Google Shape;296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43"/>
          <p:cNvSpPr txBox="1"/>
          <p:nvPr/>
        </p:nvSpPr>
        <p:spPr>
          <a:xfrm>
            <a:off x="325" y="1211103"/>
            <a:ext cx="10080000" cy="19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Fase 5: </a:t>
            </a:r>
            <a:r>
              <a:rPr lang="de-DE" sz="34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Inaugurazione dell'opera collettiva </a:t>
            </a:r>
            <a:endParaRPr sz="3400">
              <a:solidFill>
                <a:srgbClr val="202124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delle bambine e dei bambini </a:t>
            </a:r>
            <a:endParaRPr sz="3400">
              <a:solidFill>
                <a:srgbClr val="202124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presso il Castello Sforzesco</a:t>
            </a: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99" name="Google Shape;299;p43"/>
          <p:cNvSpPr txBox="1"/>
          <p:nvPr/>
        </p:nvSpPr>
        <p:spPr>
          <a:xfrm>
            <a:off x="687050" y="2876121"/>
            <a:ext cx="8949900" cy="14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In occasione del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Festival delle Bambine e dei Bambini </a:t>
            </a: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al Castello Sforzesco il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25 maggio 2024</a:t>
            </a: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, viene inaugurato l'allestimento delle formelle realizzate dalle bambine e dei bambini: un'opera corale che racconta il quartiere Barona e Sant'Ambrogio all'interno delle mura del Castello.</a:t>
            </a:r>
            <a:endParaRPr sz="2400">
              <a:solidFill>
                <a:srgbClr val="C5000B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02124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300" name="Google Shape;300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03000" y="4242325"/>
            <a:ext cx="4874652" cy="2193601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3"/>
          <p:cNvSpPr txBox="1"/>
          <p:nvPr/>
        </p:nvSpPr>
        <p:spPr>
          <a:xfrm>
            <a:off x="687050" y="2876121"/>
            <a:ext cx="8949900" cy="14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In occasione del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Festival delle Bambine e dei Bambini </a:t>
            </a: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al Castello Sforzesco il </a:t>
            </a:r>
            <a:r>
              <a:rPr lang="de-DE" sz="1800" b="1">
                <a:solidFill>
                  <a:srgbClr val="C5000B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25 maggio 2024</a:t>
            </a:r>
            <a:r>
              <a:rPr lang="de-DE" sz="18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, viene inaugurato l'allestimento delle formelle realizzate dalle bambine e dei bambini: un'opera corale che racconta il quartiere Barona e Sant'Ambrogio all'interno delle mura del Castello.</a:t>
            </a:r>
            <a:endParaRPr sz="2400">
              <a:solidFill>
                <a:srgbClr val="C5000B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02124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302" name="Google Shape;302;p43"/>
          <p:cNvSpPr txBox="1"/>
          <p:nvPr/>
        </p:nvSpPr>
        <p:spPr>
          <a:xfrm>
            <a:off x="-125" y="6512125"/>
            <a:ext cx="100806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-DE" sz="1600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Prove per la realizzazione della struttura espositiva presso </a:t>
            </a:r>
            <a:r>
              <a:rPr lang="de-DE" sz="1600" i="1">
                <a:solidFill>
                  <a:srgbClr val="202124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La Grande Fabbrica delle Parole.</a:t>
            </a:r>
            <a:endParaRPr sz="2200" i="1">
              <a:solidFill>
                <a:srgbClr val="C5000B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02124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5600" y="5836675"/>
            <a:ext cx="464550" cy="46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83125" y="1727824"/>
            <a:ext cx="4514375" cy="117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31400" y="5784253"/>
            <a:ext cx="984480" cy="569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44"/>
          <p:cNvSpPr txBox="1"/>
          <p:nvPr/>
        </p:nvSpPr>
        <p:spPr>
          <a:xfrm>
            <a:off x="6524420" y="5815000"/>
            <a:ext cx="28452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100" b="1">
                <a:latin typeface="Playfair Display"/>
                <a:ea typeface="Playfair Display"/>
                <a:cs typeface="Playfair Display"/>
                <a:sym typeface="Playfair Display"/>
              </a:rPr>
              <a:t>@FabbricaParole</a:t>
            </a:r>
            <a:endParaRPr sz="2100" b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311" name="Google Shape;311;p44"/>
          <p:cNvSpPr txBox="1"/>
          <p:nvPr/>
        </p:nvSpPr>
        <p:spPr>
          <a:xfrm>
            <a:off x="1756925" y="5830450"/>
            <a:ext cx="41601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100" b="1">
                <a:latin typeface="Playfair Display"/>
                <a:ea typeface="Playfair Display"/>
                <a:cs typeface="Playfair Display"/>
                <a:sym typeface="Playfair Display"/>
              </a:rPr>
              <a:t>La Grande Fabbrica delle Parole</a:t>
            </a:r>
            <a:endParaRPr sz="2100" b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312" name="Google Shape;312;p44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13" name="Google Shape;313;p4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44"/>
          <p:cNvSpPr txBox="1"/>
          <p:nvPr/>
        </p:nvSpPr>
        <p:spPr>
          <a:xfrm>
            <a:off x="25" y="3697050"/>
            <a:ext cx="100806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>
                <a:latin typeface="Playfair Display"/>
                <a:ea typeface="Playfair Display"/>
                <a:cs typeface="Playfair Display"/>
                <a:sym typeface="Playfair Display"/>
              </a:rPr>
              <a:t>Contatti: 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 i="1">
                <a:latin typeface="Playfair Display"/>
                <a:ea typeface="Playfair Display"/>
                <a:cs typeface="Playfair Display"/>
                <a:sym typeface="Playfair Display"/>
              </a:rPr>
              <a:t>Francesca Frediani, </a:t>
            </a:r>
            <a:r>
              <a:rPr lang="de-DE" sz="2500">
                <a:latin typeface="Playfair Display"/>
                <a:ea typeface="Playfair Display"/>
                <a:cs typeface="Playfair Display"/>
                <a:sym typeface="Playfair Display"/>
              </a:rPr>
              <a:t>responsabile del progetto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 b="1">
                <a:latin typeface="Playfair Display"/>
                <a:ea typeface="Playfair Display"/>
                <a:cs typeface="Playfair Display"/>
                <a:sym typeface="Playfair Display"/>
              </a:rPr>
              <a:t>francesca@grandefabbricadelleparole.it</a:t>
            </a:r>
            <a:endParaRPr sz="2500" b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8"/>
          <p:cNvSpPr txBox="1"/>
          <p:nvPr/>
        </p:nvSpPr>
        <p:spPr>
          <a:xfrm>
            <a:off x="313" y="1211105"/>
            <a:ext cx="10080000" cy="6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Chi siamo</a:t>
            </a:r>
            <a:endParaRPr sz="3400" i="0" u="none" strike="noStrike" cap="none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22" name="Google Shape;122;p28"/>
          <p:cNvSpPr txBox="1"/>
          <p:nvPr/>
        </p:nvSpPr>
        <p:spPr>
          <a:xfrm>
            <a:off x="565363" y="1884725"/>
            <a:ext cx="89499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i="0" u="none" strike="noStrike" cap="none">
                <a:latin typeface="Playfair Display"/>
                <a:ea typeface="Playfair Display"/>
                <a:cs typeface="Playfair Display"/>
                <a:sym typeface="Playfair Display"/>
              </a:rPr>
              <a:t>La Grande Fabbrica delle Parole è un </a:t>
            </a:r>
            <a:r>
              <a:rPr lang="de-DE" sz="1800" b="1" i="0" u="none" strike="noStrike" cap="none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laboratorio gratuito</a:t>
            </a:r>
            <a:r>
              <a:rPr lang="de-DE" sz="1800" i="0" u="none" strike="noStrike" cap="none">
                <a:latin typeface="Playfair Display"/>
                <a:ea typeface="Playfair Display"/>
                <a:cs typeface="Playfair Display"/>
                <a:sym typeface="Playfair Display"/>
              </a:rPr>
              <a:t> di scrittura creativa per le scuole </a:t>
            </a: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primarie e secondarie di primo grado</a:t>
            </a:r>
            <a:r>
              <a:rPr lang="de-DE" sz="1800" i="0" u="none" strike="noStrike" cap="none">
                <a:latin typeface="Playfair Display"/>
                <a:ea typeface="Playfair Display"/>
                <a:cs typeface="Playfair Display"/>
                <a:sym typeface="Playfair Display"/>
              </a:rPr>
              <a:t>, rivolto particolarmente </a:t>
            </a:r>
            <a:r>
              <a:rPr lang="de-DE" sz="1800" b="1" i="0" u="none" strike="noStrike" cap="none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</a:t>
            </a: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bambine/i e ragazze/i</a:t>
            </a:r>
            <a:r>
              <a:rPr lang="de-DE" sz="1800" b="1" i="0" u="none" strike="noStrike" cap="none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a rischio di emarginazione culturale</a:t>
            </a:r>
            <a:r>
              <a:rPr lang="de-DE" sz="1800" i="0" u="none" strike="noStrike" cap="none">
                <a:latin typeface="Playfair Display"/>
                <a:ea typeface="Playfair Display"/>
                <a:cs typeface="Playfair Display"/>
                <a:sym typeface="Playfair Display"/>
              </a:rPr>
              <a:t>. </a:t>
            </a:r>
            <a:endParaRPr sz="18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È un progetto di</a:t>
            </a:r>
            <a:r>
              <a:rPr lang="de-DE" sz="1800" i="0" u="none" strike="noStrike" cap="none">
                <a:latin typeface="Playfair Display"/>
                <a:ea typeface="Playfair Display"/>
                <a:cs typeface="Playfair Display"/>
                <a:sym typeface="Playfair Display"/>
              </a:rPr>
              <a:t> Insieme nelle Terre di Mezzo O</a:t>
            </a: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dV</a:t>
            </a:r>
            <a:r>
              <a:rPr lang="de-DE" sz="1800" i="0" u="none" strike="noStrike" cap="none">
                <a:latin typeface="Playfair Display"/>
                <a:ea typeface="Playfair Display"/>
                <a:cs typeface="Playfair Display"/>
                <a:sym typeface="Playfair Display"/>
              </a:rPr>
              <a:t>, </a:t>
            </a:r>
            <a:endParaRPr sz="1800" b="0" strike="noStrik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3" name="Google Shape;123;p28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4" name="Google Shape;124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3375" y="3466763"/>
            <a:ext cx="7973876" cy="32449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9"/>
          <p:cNvSpPr txBox="1"/>
          <p:nvPr/>
        </p:nvSpPr>
        <p:spPr>
          <a:xfrm>
            <a:off x="313" y="1211105"/>
            <a:ext cx="10080000" cy="6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Chi siamo</a:t>
            </a:r>
            <a:endParaRPr sz="3400" i="0" u="none" strike="noStrike" cap="none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32" name="Google Shape;132;p29"/>
          <p:cNvSpPr txBox="1"/>
          <p:nvPr/>
        </p:nvSpPr>
        <p:spPr>
          <a:xfrm>
            <a:off x="763075" y="1870400"/>
            <a:ext cx="8554500" cy="206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La Grande Fabbrica delle Parole nasce nel 2009, è un progetto internazionale </a:t>
            </a:r>
            <a:r>
              <a:rPr lang="de-DE" sz="18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ed è il primo laboratorio di scrittura  in Italia a ispirarsi al modello di </a:t>
            </a: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826 Valencia</a:t>
            </a:r>
            <a:r>
              <a:rPr lang="de-DE" sz="18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, creato a San Francisco dallo scrittore</a:t>
            </a: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Dave Eggers.</a:t>
            </a:r>
            <a:endParaRPr sz="1800" b="1">
              <a:solidFill>
                <a:srgbClr val="C5000B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Ha sede al primo piano dell’ex Fornace, dove ospita ogni anno più di 500 bambine e bambini proveniente da scuola complesse e un doposcuola con le ragazze e </a:t>
            </a: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i ragazzi di via Gola, Pichi e Borsi.</a:t>
            </a:r>
            <a:endParaRPr sz="1800" b="1">
              <a:solidFill>
                <a:srgbClr val="C5000B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C5000B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133" name="Google Shape;133;p29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4" name="Google Shape;134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9"/>
          <p:cNvPicPr preferRelativeResize="0"/>
          <p:nvPr/>
        </p:nvPicPr>
        <p:blipFill rotWithShape="1">
          <a:blip r:embed="rId5">
            <a:alphaModFix/>
          </a:blip>
          <a:srcRect t="5988"/>
          <a:stretch/>
        </p:blipFill>
        <p:spPr>
          <a:xfrm>
            <a:off x="1364611" y="3931400"/>
            <a:ext cx="4567639" cy="2855726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9"/>
          <p:cNvSpPr txBox="1"/>
          <p:nvPr/>
        </p:nvSpPr>
        <p:spPr>
          <a:xfrm>
            <a:off x="6107225" y="5967225"/>
            <a:ext cx="3087900" cy="8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latin typeface="Playfair Display"/>
                <a:ea typeface="Playfair Display"/>
                <a:cs typeface="Playfair Display"/>
                <a:sym typeface="Playfair Display"/>
              </a:rPr>
              <a:t>Dave Eggers a </a:t>
            </a:r>
            <a:r>
              <a:rPr lang="de-DE" sz="2000" i="1">
                <a:latin typeface="Playfair Display"/>
                <a:ea typeface="Playfair Display"/>
                <a:cs typeface="Playfair Display"/>
                <a:sym typeface="Playfair Display"/>
              </a:rPr>
              <a:t>La Grande Fabbrica delle Parole</a:t>
            </a:r>
            <a:endParaRPr sz="2000" i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0"/>
          <p:cNvSpPr txBox="1"/>
          <p:nvPr/>
        </p:nvSpPr>
        <p:spPr>
          <a:xfrm>
            <a:off x="-120650" y="1293280"/>
            <a:ext cx="10080000" cy="6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100" strike="noStrike">
                <a:latin typeface="Playfair Display"/>
                <a:ea typeface="Playfair Display"/>
                <a:cs typeface="Playfair Display"/>
                <a:sym typeface="Playfair Display"/>
              </a:rPr>
              <a:t>I NUMERI </a:t>
            </a:r>
            <a:endParaRPr sz="3100" strike="noStrike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graphicFrame>
        <p:nvGraphicFramePr>
          <p:cNvPr id="143" name="Google Shape;143;p30"/>
          <p:cNvGraphicFramePr/>
          <p:nvPr/>
        </p:nvGraphicFramePr>
        <p:xfrm>
          <a:off x="-208035" y="2063415"/>
          <a:ext cx="6419325" cy="4901580"/>
        </p:xfrm>
        <a:graphic>
          <a:graphicData uri="http://schemas.openxmlformats.org/drawingml/2006/table">
            <a:tbl>
              <a:tblPr>
                <a:noFill/>
                <a:tableStyleId>{029221DC-28BA-4DF8-97BD-07E52DF12733}</a:tableStyleId>
              </a:tblPr>
              <a:tblGrid>
                <a:gridCol w="238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6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2390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3500">
                          <a:solidFill>
                            <a:srgbClr val="C5000B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  11.000</a:t>
                      </a:r>
                      <a:endParaRPr sz="3500" u="none" strike="noStrike" cap="non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B</a:t>
                      </a:r>
                      <a:r>
                        <a:rPr lang="de-DE" sz="1800" b="1" u="none" strike="noStrike" cap="non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ambin</a:t>
                      </a:r>
                      <a:r>
                        <a:rPr lang="de-DE" sz="1800" b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e/i</a:t>
                      </a:r>
                      <a:r>
                        <a:rPr lang="de-DE" sz="1800" b="1" u="none" strike="noStrike" cap="non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e ragazz</a:t>
                      </a:r>
                      <a:r>
                        <a:rPr lang="de-DE" sz="1800" b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e/i</a:t>
                      </a:r>
                      <a:r>
                        <a:rPr lang="de-DE" sz="1800" b="1" u="none" strike="noStrike" cap="non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</a:t>
                      </a:r>
                      <a:r>
                        <a:rPr lang="de-DE" sz="1800" u="none" strike="noStrike" cap="non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provenienti in particolare da scuole a rischio di marginalizzazione culturale</a:t>
                      </a:r>
                      <a:endParaRPr sz="1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430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3800">
                          <a:solidFill>
                            <a:srgbClr val="C5000B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500</a:t>
                      </a:r>
                      <a:endParaRPr sz="3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L</a:t>
                      </a:r>
                      <a:r>
                        <a:rPr lang="de-DE" sz="1800" b="1" strike="noStrik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aboratori</a:t>
                      </a:r>
                      <a:r>
                        <a:rPr lang="de-DE" sz="180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</a:t>
                      </a:r>
                      <a:r>
                        <a:rPr lang="de-DE" sz="1800" b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gratuiti</a:t>
                      </a:r>
                      <a:r>
                        <a:rPr lang="de-DE" sz="180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</a:t>
                      </a:r>
                      <a:endParaRPr sz="1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430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3800">
                          <a:solidFill>
                            <a:srgbClr val="C5000B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80</a:t>
                      </a:r>
                      <a:endParaRPr sz="3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S</a:t>
                      </a:r>
                      <a:r>
                        <a:rPr lang="de-DE" sz="1800" b="1" strike="noStrik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cuole</a:t>
                      </a:r>
                      <a:r>
                        <a:rPr lang="de-DE" sz="1800" strike="noStrik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partecipanti da tutte le zone di Milano e dalla Lombardia</a:t>
                      </a:r>
                      <a:endParaRPr sz="1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86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4100" strike="noStrike">
                          <a:solidFill>
                            <a:srgbClr val="C5000B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150</a:t>
                      </a:r>
                      <a:endParaRPr sz="41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T</a:t>
                      </a:r>
                      <a:r>
                        <a:rPr lang="de-DE" sz="1800" b="1" strike="noStrik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utor volontari</a:t>
                      </a:r>
                      <a:r>
                        <a:rPr lang="de-DE" sz="1800" strike="noStrik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, che mettono a disposizione di bambini e ragazzi la loro professionalità e il loro tempo</a:t>
                      </a:r>
                      <a:endParaRPr sz="1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86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4100">
                          <a:solidFill>
                            <a:srgbClr val="C5000B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50</a:t>
                      </a:r>
                      <a:r>
                        <a:rPr lang="de-DE" sz="4100" strike="noStrike">
                          <a:solidFill>
                            <a:srgbClr val="C5000B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0</a:t>
                      </a:r>
                      <a:endParaRPr sz="41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I</a:t>
                      </a:r>
                      <a:r>
                        <a:rPr lang="de-DE" sz="1800" b="1" strike="noStrik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nsegnanti</a:t>
                      </a:r>
                      <a:r>
                        <a:rPr lang="de-DE" sz="1800" strike="noStrike">
                          <a:solidFill>
                            <a:srgbClr val="000000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</a:t>
                      </a:r>
                      <a:r>
                        <a:rPr lang="de-DE" sz="180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coinvolti nelle attività</a:t>
                      </a:r>
                      <a:endParaRPr sz="1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44" name="Google Shape;144;p30"/>
          <p:cNvPicPr preferRelativeResize="0"/>
          <p:nvPr/>
        </p:nvPicPr>
        <p:blipFill rotWithShape="1">
          <a:blip r:embed="rId3">
            <a:alphaModFix/>
          </a:blip>
          <a:srcRect t="14198"/>
          <a:stretch/>
        </p:blipFill>
        <p:spPr>
          <a:xfrm>
            <a:off x="6211300" y="2082349"/>
            <a:ext cx="3354494" cy="4313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5" name="Google Shape;145;p30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6" name="Google Shape;146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1"/>
          <p:cNvSpPr txBox="1"/>
          <p:nvPr/>
        </p:nvSpPr>
        <p:spPr>
          <a:xfrm>
            <a:off x="175" y="1163105"/>
            <a:ext cx="10080000" cy="6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600">
                <a:latin typeface="Playfair Display"/>
                <a:ea typeface="Playfair Display"/>
                <a:cs typeface="Playfair Display"/>
                <a:sym typeface="Playfair Display"/>
              </a:rPr>
              <a:t>Scuole da Milano e non solo</a:t>
            </a:r>
            <a:endParaRPr sz="3600" strike="noStrike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53" name="Google Shape;153;p31"/>
          <p:cNvSpPr txBox="1"/>
          <p:nvPr/>
        </p:nvSpPr>
        <p:spPr>
          <a:xfrm>
            <a:off x="4680000" y="2963600"/>
            <a:ext cx="5040000" cy="38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Playfair Display"/>
                <a:ea typeface="Playfair Display"/>
                <a:cs typeface="Playfair Display"/>
                <a:sym typeface="Playfair Display"/>
              </a:rPr>
              <a:t>Municipio 2 | Casa del Sole, Galvani</a:t>
            </a:r>
            <a:endParaRPr sz="16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Playfair Display"/>
                <a:ea typeface="Playfair Display"/>
                <a:cs typeface="Playfair Display"/>
                <a:sym typeface="Playfair Display"/>
              </a:rPr>
              <a:t>Municipio 3 | Tito Speri, Casa dei  Bambini, Scuola Media Sacchini</a:t>
            </a:r>
            <a:endParaRPr sz="16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Playfair Display"/>
                <a:ea typeface="Playfair Display"/>
                <a:cs typeface="Playfair Display"/>
                <a:sym typeface="Playfair Display"/>
              </a:rPr>
              <a:t>Municipio 4 | Marcello Candia,  Scuola Media Manara</a:t>
            </a:r>
            <a:endParaRPr sz="16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Playfair Display"/>
                <a:ea typeface="Playfair Display"/>
                <a:cs typeface="Playfair Display"/>
                <a:sym typeface="Playfair Display"/>
              </a:rPr>
              <a:t>Municipio 5 | Brunacci, Clementina Perone, Giulio Romano, Tabacchi, San Giacomo Gemelli</a:t>
            </a:r>
            <a:endParaRPr sz="16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Playfair Display"/>
                <a:ea typeface="Playfair Display"/>
                <a:cs typeface="Playfair Display"/>
                <a:sym typeface="Playfair Display"/>
              </a:rPr>
              <a:t>Municipio 6 | IC Sant’Ambrogio (De Nicola 2, De Nicola 40 ex San Paolino, Ferraris)</a:t>
            </a:r>
            <a:endParaRPr sz="16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Playfair Display"/>
                <a:ea typeface="Playfair Display"/>
                <a:cs typeface="Playfair Display"/>
                <a:sym typeface="Playfair Display"/>
              </a:rPr>
              <a:t>Municipio 7 | Novaro Ferrucci </a:t>
            </a:r>
            <a:endParaRPr sz="16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Playfair Display"/>
                <a:ea typeface="Playfair Display"/>
                <a:cs typeface="Playfair Display"/>
                <a:sym typeface="Playfair Display"/>
              </a:rPr>
              <a:t>Municipio 8 | Puecher, Rinnovata Pizzigoni, Maria Consolatrice, Dante Alighieri </a:t>
            </a:r>
            <a:endParaRPr sz="16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Playfair Display"/>
                <a:ea typeface="Playfair Display"/>
                <a:cs typeface="Playfair Display"/>
                <a:sym typeface="Playfair Display"/>
              </a:rPr>
              <a:t>Municipio 9 | Achille Ricci, Lambruschini, Leopardi</a:t>
            </a:r>
            <a:endParaRPr sz="16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Playfair Display"/>
                <a:ea typeface="Playfair Display"/>
                <a:cs typeface="Playfair Display"/>
                <a:sym typeface="Playfair Display"/>
              </a:rPr>
              <a:t>Fuori Milano | Maria Immacolata (Busto Arsizio),</a:t>
            </a:r>
            <a:endParaRPr sz="16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Playfair Display"/>
                <a:ea typeface="Playfair Display"/>
                <a:cs typeface="Playfair Display"/>
                <a:sym typeface="Playfair Display"/>
              </a:rPr>
              <a:t>Copernico (Corsico), Dugnani (Cornaredo), Daminelli (Lodi), Gianoli (Laveno M.), Orchidee (Rozzano)</a:t>
            </a:r>
            <a:r>
              <a:rPr lang="de-DE" sz="1600"/>
              <a:t>.</a:t>
            </a:r>
            <a:endParaRPr sz="1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54" name="Google Shape;154;p31"/>
          <p:cNvSpPr txBox="1"/>
          <p:nvPr/>
        </p:nvSpPr>
        <p:spPr>
          <a:xfrm>
            <a:off x="4140000" y="5940000"/>
            <a:ext cx="180720" cy="433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55" name="Google Shape;155;p31"/>
          <p:cNvCxnSpPr/>
          <p:nvPr/>
        </p:nvCxnSpPr>
        <p:spPr>
          <a:xfrm>
            <a:off x="565363" y="1144568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6" name="Google Shape;156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4576" y="3315350"/>
            <a:ext cx="4015425" cy="3567287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1"/>
          <p:cNvSpPr txBox="1"/>
          <p:nvPr/>
        </p:nvSpPr>
        <p:spPr>
          <a:xfrm>
            <a:off x="909525" y="1793325"/>
            <a:ext cx="8460000" cy="12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strike="noStrike">
                <a:latin typeface="Playfair Display"/>
                <a:ea typeface="Playfair Display"/>
                <a:cs typeface="Playfair Display"/>
                <a:sym typeface="Playfair Display"/>
              </a:rPr>
              <a:t>Ad oggi sono passati dall‘Ex Fornace </a:t>
            </a: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circa</a:t>
            </a:r>
            <a:r>
              <a:rPr lang="de-DE" sz="1800" strike="noStrike"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11</a:t>
            </a:r>
            <a:r>
              <a:rPr lang="de-DE" sz="1800" b="1" strike="noStrike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.000</a:t>
            </a:r>
            <a:r>
              <a:rPr lang="de-DE" sz="1800" strike="noStrike">
                <a:latin typeface="Playfair Display"/>
                <a:ea typeface="Playfair Display"/>
                <a:cs typeface="Playfair Display"/>
                <a:sym typeface="Playfair Display"/>
              </a:rPr>
              <a:t> bambini, provenienti dalle scuole di tutti e 9 i Municipi di Milano, dall‘Hinterland e dalla provincia di Varese, Lodi e Monza e Brianza. Qui di seguito, alcune delle scuole</a:t>
            </a: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 con cui abbiamo collaborato:</a:t>
            </a:r>
            <a:r>
              <a:rPr lang="de-DE" sz="1800" strike="noStrike"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 sz="1800" strike="noStrike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58" name="Google Shape;158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2"/>
          <p:cNvSpPr txBox="1"/>
          <p:nvPr/>
        </p:nvSpPr>
        <p:spPr>
          <a:xfrm>
            <a:off x="313" y="1211105"/>
            <a:ext cx="10080000" cy="6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Collaborazioni con i musei civici</a:t>
            </a:r>
            <a:endParaRPr sz="3400" i="0" u="none" strike="noStrike" cap="none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65" name="Google Shape;165;p32"/>
          <p:cNvSpPr txBox="1"/>
          <p:nvPr/>
        </p:nvSpPr>
        <p:spPr>
          <a:xfrm>
            <a:off x="5719200" y="1918000"/>
            <a:ext cx="3795900" cy="449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Dal 2014 La Grande Fabbrica delle Parole ha collaborato con la</a:t>
            </a: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Galleria d’Arte Moderna,</a:t>
            </a: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 il </a:t>
            </a: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Museo del Novecento </a:t>
            </a: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e il </a:t>
            </a: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Castello Sforzesco</a:t>
            </a: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 allo scopo di portare al museo bambine/i e ragazze/i provenienti da contesti difficili e con meno occasioni di accedere autonomamente ai luoghi della cultura. </a:t>
            </a:r>
            <a:endParaRPr sz="1800" b="0" strike="noStrik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6" name="Google Shape;166;p32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67" name="Google Shape;167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2250" y="2082275"/>
            <a:ext cx="4845775" cy="418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3"/>
          <p:cNvSpPr txBox="1"/>
          <p:nvPr/>
        </p:nvSpPr>
        <p:spPr>
          <a:xfrm>
            <a:off x="313" y="1211105"/>
            <a:ext cx="10080000" cy="6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La collaborazione con il Castello Sforzesco</a:t>
            </a:r>
            <a:endParaRPr sz="3400" i="0" u="none" strike="noStrike" cap="none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175" name="Google Shape;175;p33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76" name="Google Shape;176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3" title="La Musica del Silenzio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58000" y="3895600"/>
            <a:ext cx="4257274" cy="284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3"/>
          <p:cNvSpPr txBox="1"/>
          <p:nvPr/>
        </p:nvSpPr>
        <p:spPr>
          <a:xfrm>
            <a:off x="565363" y="1822788"/>
            <a:ext cx="89499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Particolarmente significativa è la collaborazione con i Musei del Castello Sforzesco, </a:t>
            </a: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dal 2014,</a:t>
            </a: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 con l’obiettivo di lavorare insieme perché questo luogo della cultura altamente simbolico sia accessibile a tutte e a tutti, nessuno escluso.</a:t>
            </a:r>
            <a:endParaRPr sz="18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Playfair Display"/>
                <a:ea typeface="Playfair Display"/>
                <a:cs typeface="Playfair Display"/>
                <a:sym typeface="Playfair Display"/>
              </a:rPr>
              <a:t>Tra gli altri, segnaliamo il progetto </a:t>
            </a: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La Musica del Silenzio </a:t>
            </a:r>
            <a:r>
              <a:rPr lang="de-DE" sz="1800">
                <a:highlight>
                  <a:schemeClr val="lt1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(2017-2018), laboratorio di musica e scrittura de La Grande Fabbrica delle Parole per ragazze e ragazzi con disabilità uditiva</a:t>
            </a:r>
            <a:endParaRPr sz="1800">
              <a:highlight>
                <a:schemeClr val="lt1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80" name="Google Shape;180;p33"/>
          <p:cNvPicPr preferRelativeResize="0"/>
          <p:nvPr/>
        </p:nvPicPr>
        <p:blipFill rotWithShape="1">
          <a:blip r:embed="rId7">
            <a:alphaModFix/>
          </a:blip>
          <a:srcRect l="6655"/>
          <a:stretch/>
        </p:blipFill>
        <p:spPr>
          <a:xfrm>
            <a:off x="565375" y="4175063"/>
            <a:ext cx="4449924" cy="22851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4"/>
          <p:cNvSpPr txBox="1"/>
          <p:nvPr/>
        </p:nvSpPr>
        <p:spPr>
          <a:xfrm>
            <a:off x="313" y="1211105"/>
            <a:ext cx="10080000" cy="6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#FUORIMUSEO e #FUORICASTELLO</a:t>
            </a:r>
            <a:endParaRPr sz="3400" i="0" u="none" strike="noStrike" cap="none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86" name="Google Shape;186;p34"/>
          <p:cNvSpPr txBox="1"/>
          <p:nvPr/>
        </p:nvSpPr>
        <p:spPr>
          <a:xfrm>
            <a:off x="565363" y="1884725"/>
            <a:ext cx="89499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strike="noStrik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7" name="Google Shape;187;p34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88" name="Google Shape;188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34"/>
          <p:cNvPicPr preferRelativeResize="0"/>
          <p:nvPr/>
        </p:nvPicPr>
        <p:blipFill rotWithShape="1">
          <a:blip r:embed="rId5">
            <a:alphaModFix/>
          </a:blip>
          <a:srcRect t="12692" b="7024"/>
          <a:stretch/>
        </p:blipFill>
        <p:spPr>
          <a:xfrm>
            <a:off x="1082549" y="1927625"/>
            <a:ext cx="3758350" cy="427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3300" y="1917988"/>
            <a:ext cx="3299604" cy="2194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4"/>
          <p:cNvPicPr preferRelativeResize="0"/>
          <p:nvPr/>
        </p:nvPicPr>
        <p:blipFill rotWithShape="1">
          <a:blip r:embed="rId7">
            <a:alphaModFix/>
          </a:blip>
          <a:srcRect t="5669" b="10211"/>
          <a:stretch/>
        </p:blipFill>
        <p:spPr>
          <a:xfrm>
            <a:off x="5293300" y="4207577"/>
            <a:ext cx="3299599" cy="2081722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4"/>
          <p:cNvSpPr txBox="1"/>
          <p:nvPr/>
        </p:nvSpPr>
        <p:spPr>
          <a:xfrm>
            <a:off x="6016550" y="6412850"/>
            <a:ext cx="2014800" cy="4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A. S. 2019 - 2020</a:t>
            </a:r>
            <a:endParaRPr sz="1800" b="1">
              <a:solidFill>
                <a:srgbClr val="C5000B"/>
              </a:solidFill>
              <a:highlight>
                <a:schemeClr val="lt1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94" name="Google Shape;194;p34"/>
          <p:cNvSpPr txBox="1"/>
          <p:nvPr/>
        </p:nvSpPr>
        <p:spPr>
          <a:xfrm>
            <a:off x="2035175" y="6362425"/>
            <a:ext cx="1853100" cy="4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A. S. 2018-2019 </a:t>
            </a:r>
            <a:endParaRPr sz="1800" b="1">
              <a:solidFill>
                <a:srgbClr val="C5000B"/>
              </a:solidFill>
              <a:highlight>
                <a:schemeClr val="lt1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/>
        </p:nvSpPr>
        <p:spPr>
          <a:xfrm>
            <a:off x="565363" y="1884725"/>
            <a:ext cx="89499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strike="noStrik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0" name="Google Shape;200;p35"/>
          <p:cNvCxnSpPr/>
          <p:nvPr/>
        </p:nvCxnSpPr>
        <p:spPr>
          <a:xfrm>
            <a:off x="565363" y="1115893"/>
            <a:ext cx="8949900" cy="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01" name="Google Shape;201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138" y="131650"/>
            <a:ext cx="3140350" cy="81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" y="6964800"/>
            <a:ext cx="10079640" cy="101196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5"/>
          <p:cNvSpPr txBox="1"/>
          <p:nvPr/>
        </p:nvSpPr>
        <p:spPr>
          <a:xfrm>
            <a:off x="325" y="1211093"/>
            <a:ext cx="10080000" cy="13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Dal Quartiere Barona al Castello:</a:t>
            </a: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>
                <a:latin typeface="Playfair Display"/>
                <a:ea typeface="Playfair Display"/>
                <a:cs typeface="Playfair Display"/>
                <a:sym typeface="Playfair Display"/>
              </a:rPr>
              <a:t>le bambine e i bambini fanno (s)cultura</a:t>
            </a:r>
            <a:endParaRPr sz="34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graphicFrame>
        <p:nvGraphicFramePr>
          <p:cNvPr id="204" name="Google Shape;204;p35"/>
          <p:cNvGraphicFramePr/>
          <p:nvPr>
            <p:extLst>
              <p:ext uri="{D42A27DB-BD31-4B8C-83A1-F6EECF244321}">
                <p14:modId xmlns:p14="http://schemas.microsoft.com/office/powerpoint/2010/main" val="1516514580"/>
              </p:ext>
            </p:extLst>
          </p:nvPr>
        </p:nvGraphicFramePr>
        <p:xfrm>
          <a:off x="3516366" y="2832089"/>
          <a:ext cx="6419325" cy="4165150"/>
        </p:xfrm>
        <a:graphic>
          <a:graphicData uri="http://schemas.openxmlformats.org/drawingml/2006/table">
            <a:tbl>
              <a:tblPr>
                <a:noFill/>
                <a:tableStyleId>{029221DC-28BA-4DF8-97BD-07E52DF12733}</a:tableStyleId>
              </a:tblPr>
              <a:tblGrid>
                <a:gridCol w="238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6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9557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3500">
                          <a:solidFill>
                            <a:srgbClr val="C5000B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  174</a:t>
                      </a:r>
                      <a:endParaRPr sz="3500" u="none" strike="noStrike" cap="non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 dirty="0" err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bambine</a:t>
                      </a:r>
                      <a:r>
                        <a:rPr lang="de-DE" sz="1800" b="1" dirty="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e </a:t>
                      </a:r>
                      <a:r>
                        <a:rPr lang="de-DE" sz="1800" b="1" dirty="0" err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bambini</a:t>
                      </a:r>
                      <a:r>
                        <a:rPr lang="de-DE" sz="1800" dirty="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</a:t>
                      </a:r>
                      <a:r>
                        <a:rPr lang="de-DE" sz="1800" dirty="0" err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coinvolti</a:t>
                      </a:r>
                      <a:r>
                        <a:rPr lang="de-DE" sz="1800" dirty="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</a:t>
                      </a:r>
                      <a:r>
                        <a:rPr lang="de-DE" sz="1800" dirty="0" err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nel</a:t>
                      </a:r>
                      <a:r>
                        <a:rPr lang="de-DE" sz="1800" dirty="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</a:t>
                      </a:r>
                      <a:r>
                        <a:rPr lang="de-DE" sz="1800" dirty="0" err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progetto</a:t>
                      </a:r>
                      <a:r>
                        <a:rPr lang="de-DE" sz="1800" dirty="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, divisi in 8 </a:t>
                      </a:r>
                      <a:r>
                        <a:rPr lang="de-DE" sz="1800" dirty="0" err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classi</a:t>
                      </a:r>
                      <a:endParaRPr sz="1800" strike="noStrike" dirty="0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 anchor="ctr"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257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3800">
                          <a:solidFill>
                            <a:srgbClr val="C5000B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3</a:t>
                      </a:r>
                      <a:endParaRPr sz="3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scuole, i tre plessi dell’I.C. Sant’Ambrogio </a:t>
                      </a:r>
                      <a:r>
                        <a:rPr lang="de-DE" sz="180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(De Nicola 2, De Nicola 40 ex San Paolino e Ferraris)</a:t>
                      </a:r>
                      <a:endParaRPr sz="1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 anchor="ctr"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257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3800">
                          <a:solidFill>
                            <a:srgbClr val="C5000B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33</a:t>
                      </a:r>
                      <a:endParaRPr sz="3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laboratori </a:t>
                      </a:r>
                      <a:r>
                        <a:rPr lang="de-DE" sz="180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programmati, di cui 20 già svolti</a:t>
                      </a:r>
                      <a:endParaRPr sz="18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 anchor="ctr"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4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4100">
                          <a:solidFill>
                            <a:srgbClr val="C5000B"/>
                          </a:solidFill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21</a:t>
                      </a:r>
                      <a:endParaRPr sz="4100" strike="noStrike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 dirty="0" err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insegnanti</a:t>
                      </a:r>
                      <a:r>
                        <a:rPr lang="de-DE" sz="1800" b="1" dirty="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</a:t>
                      </a:r>
                      <a:r>
                        <a:rPr lang="de-DE" sz="1800" dirty="0" err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coinvolti</a:t>
                      </a:r>
                      <a:r>
                        <a:rPr lang="de-DE" sz="1800" dirty="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</a:t>
                      </a:r>
                      <a:r>
                        <a:rPr lang="de-DE" sz="1800" dirty="0" err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nel</a:t>
                      </a:r>
                      <a:r>
                        <a:rPr lang="de-DE" sz="1800" dirty="0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 </a:t>
                      </a:r>
                      <a:r>
                        <a:rPr lang="de-DE" sz="1800" dirty="0" err="1">
                          <a:latin typeface="Playfair Display"/>
                          <a:ea typeface="Playfair Display"/>
                          <a:cs typeface="Playfair Display"/>
                          <a:sym typeface="Playfair Display"/>
                        </a:rPr>
                        <a:t>progetto</a:t>
                      </a:r>
                      <a:endParaRPr sz="1800" strike="noStrike" dirty="0">
                        <a:latin typeface="Playfair Display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0000" marR="90000" marT="45725" marB="45725"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05" name="Google Shape;205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37438" y="2748918"/>
            <a:ext cx="3065400" cy="408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5"/>
          <p:cNvSpPr txBox="1"/>
          <p:nvPr/>
        </p:nvSpPr>
        <p:spPr>
          <a:xfrm>
            <a:off x="-600" y="2277275"/>
            <a:ext cx="10080600" cy="4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C5000B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A. S. 2022-2023 e 2023-2024</a:t>
            </a:r>
            <a:endParaRPr sz="1800" b="1">
              <a:solidFill>
                <a:srgbClr val="C5000B"/>
              </a:solidFill>
              <a:highlight>
                <a:schemeClr val="lt1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603" y="3866930"/>
            <a:ext cx="1359526" cy="64013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301" y="2767582"/>
            <a:ext cx="1558599" cy="67363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490" y="4946530"/>
            <a:ext cx="1627608" cy="461398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8574" y="5949104"/>
            <a:ext cx="1140051" cy="56697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1335</Words>
  <Application>Microsoft Office PowerPoint</Application>
  <PresentationFormat>Personalizzato</PresentationFormat>
  <Paragraphs>100</Paragraphs>
  <Slides>18</Slides>
  <Notes>18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18</vt:i4>
      </vt:variant>
    </vt:vector>
  </HeadingPairs>
  <TitlesOfParts>
    <vt:vector size="24" baseType="lpstr">
      <vt:lpstr>Arial</vt:lpstr>
      <vt:lpstr>Times New Roman</vt:lpstr>
      <vt:lpstr>Playfair Display</vt:lpstr>
      <vt:lpstr>Roboto</vt:lpstr>
      <vt:lpstr>Office Theme</vt:lpstr>
      <vt:lpstr>Simple Light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cp:lastModifiedBy>Giulia Valli</cp:lastModifiedBy>
  <cp:revision>4</cp:revision>
  <dcterms:modified xsi:type="dcterms:W3CDTF">2024-03-21T15:30:48Z</dcterms:modified>
</cp:coreProperties>
</file>